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0"/>
  </p:handout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97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6" autoAdjust="0"/>
  </p:normalViewPr>
  <p:slideViewPr>
    <p:cSldViewPr>
      <p:cViewPr>
        <p:scale>
          <a:sx n="77" d="100"/>
          <a:sy n="77" d="100"/>
        </p:scale>
        <p:origin x="-260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1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72B9E39-6FEE-4365-AC4B-C3D25AAB4158}" type="datetimeFigureOut">
              <a:rPr lang="en-US" smtClean="0"/>
              <a:pPr/>
              <a:t>10/23/2011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43E5CFA-30FA-4A82-9436-6404919EDF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545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A6C-EB13-4CCB-9BD1-0C830F2775C0}" type="datetimeFigureOut">
              <a:rPr lang="en-US" smtClean="0"/>
              <a:pPr/>
              <a:t>10/23/2011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D5F-3590-464C-86AE-682F8B7C8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A6C-EB13-4CCB-9BD1-0C830F2775C0}" type="datetimeFigureOut">
              <a:rPr lang="en-US" smtClean="0"/>
              <a:pPr/>
              <a:t>10/23/2011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D5F-3590-464C-86AE-682F8B7C80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A6C-EB13-4CCB-9BD1-0C830F2775C0}" type="datetimeFigureOut">
              <a:rPr lang="en-US" smtClean="0"/>
              <a:pPr/>
              <a:t>10/23/2011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D5F-3590-464C-86AE-682F8B7C80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A6C-EB13-4CCB-9BD1-0C830F2775C0}" type="datetimeFigureOut">
              <a:rPr lang="en-US" smtClean="0"/>
              <a:pPr/>
              <a:t>10/23/2011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D5F-3590-464C-86AE-682F8B7C8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A6C-EB13-4CCB-9BD1-0C830F2775C0}" type="datetimeFigureOut">
              <a:rPr lang="en-US" smtClean="0"/>
              <a:pPr/>
              <a:t>10/23/2011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D5F-3590-464C-86AE-682F8B7C80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A6C-EB13-4CCB-9BD1-0C830F2775C0}" type="datetimeFigureOut">
              <a:rPr lang="en-US" smtClean="0"/>
              <a:pPr/>
              <a:t>10/23/2011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D5F-3590-464C-86AE-682F8B7C80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A6C-EB13-4CCB-9BD1-0C830F2775C0}" type="datetimeFigureOut">
              <a:rPr lang="en-US" smtClean="0"/>
              <a:pPr/>
              <a:t>10/23/2011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D5F-3590-464C-86AE-682F8B7C80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A6C-EB13-4CCB-9BD1-0C830F2775C0}" type="datetimeFigureOut">
              <a:rPr lang="en-US" smtClean="0"/>
              <a:pPr/>
              <a:t>10/23/2011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D5F-3590-464C-86AE-682F8B7C80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A6C-EB13-4CCB-9BD1-0C830F2775C0}" type="datetimeFigureOut">
              <a:rPr lang="en-US" smtClean="0"/>
              <a:pPr/>
              <a:t>10/23/2011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D5F-3590-464C-86AE-682F8B7C80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A6C-EB13-4CCB-9BD1-0C830F2775C0}" type="datetimeFigureOut">
              <a:rPr lang="en-US" smtClean="0"/>
              <a:pPr/>
              <a:t>10/23/2011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D5F-3590-464C-86AE-682F8B7C80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A6C-EB13-4CCB-9BD1-0C830F2775C0}" type="datetimeFigureOut">
              <a:rPr lang="en-US" smtClean="0"/>
              <a:pPr/>
              <a:t>10/23/2011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5D5F-3590-464C-86AE-682F8B7C80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FB3EA6C-EB13-4CCB-9BD1-0C830F2775C0}" type="datetimeFigureOut">
              <a:rPr lang="en-US" smtClean="0"/>
              <a:pPr/>
              <a:t>10/23/2011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CD95D5F-3590-464C-86AE-682F8B7C80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Mariel Wenzel B.S Physical Education, GA Exercise Physiology</a:t>
            </a:r>
          </a:p>
          <a:p>
            <a:r>
              <a:rPr lang="en-US" dirty="0" smtClean="0"/>
              <a:t>Ray Peralta B.S Exercise Science, GA Exercise Physiology</a:t>
            </a:r>
          </a:p>
          <a:p>
            <a:r>
              <a:rPr lang="en-US" dirty="0" smtClean="0"/>
              <a:t>Adelphi University</a:t>
            </a:r>
          </a:p>
          <a:p>
            <a:r>
              <a:rPr lang="en-US" dirty="0" smtClean="0"/>
              <a:t>Garden City, NY 11530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>
                <a:latin typeface="Bernard MT Condensed" pitchFamily="18" charset="0"/>
              </a:rPr>
              <a:t>Fitness 101</a:t>
            </a:r>
            <a:endParaRPr lang="en-US" sz="88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0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828800"/>
            <a:ext cx="2619375" cy="376347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3733800" cy="4267200"/>
          </a:xfrm>
        </p:spPr>
        <p:txBody>
          <a:bodyPr>
            <a:noAutofit/>
          </a:bodyPr>
          <a:lstStyle/>
          <a:p>
            <a:r>
              <a:rPr lang="en-US" sz="2000" dirty="0"/>
              <a:t>Fat is lost throughout the </a:t>
            </a:r>
            <a:r>
              <a:rPr lang="en-US" sz="2000" dirty="0" smtClean="0"/>
              <a:t>body</a:t>
            </a:r>
          </a:p>
          <a:p>
            <a:endParaRPr lang="en-US" sz="2000" dirty="0" smtClean="0"/>
          </a:p>
          <a:p>
            <a:r>
              <a:rPr lang="en-US" sz="2000" dirty="0" smtClean="0"/>
              <a:t>Overall </a:t>
            </a:r>
            <a:r>
              <a:rPr lang="en-US" sz="2000" dirty="0"/>
              <a:t>body fat must be reduced to lose fat in any particular area.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Muscular exercises will </a:t>
            </a:r>
            <a:r>
              <a:rPr lang="en-US" sz="2000" dirty="0"/>
              <a:t>only exercise the muscles under the fat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The media makes it seem like we can spot reduce!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no such thing as spot reduction!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55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TRUE</a:t>
            </a:r>
            <a:endParaRPr lang="en-US" sz="96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should always use a spotter with free weight strength training exercises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38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Spotting during weight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Spotters are essential to help </a:t>
            </a:r>
            <a:r>
              <a:rPr lang="en-US" sz="2800" dirty="0" smtClean="0"/>
              <a:t>you:</a:t>
            </a:r>
          </a:p>
          <a:p>
            <a:pPr lvl="1"/>
            <a:r>
              <a:rPr lang="en-US" sz="2800" dirty="0" smtClean="0"/>
              <a:t>motivation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/>
              <a:t>help </a:t>
            </a:r>
            <a:r>
              <a:rPr lang="en-US" sz="2800" dirty="0" smtClean="0"/>
              <a:t>you manage equipment</a:t>
            </a:r>
          </a:p>
          <a:p>
            <a:pPr lvl="1"/>
            <a:r>
              <a:rPr lang="en-US" sz="2800" dirty="0" smtClean="0"/>
              <a:t>support </a:t>
            </a:r>
            <a:r>
              <a:rPr lang="en-US" sz="2800" dirty="0"/>
              <a:t>system </a:t>
            </a:r>
            <a:endParaRPr lang="en-US" sz="2800" dirty="0" smtClean="0"/>
          </a:p>
          <a:p>
            <a:pPr lvl="1"/>
            <a:r>
              <a:rPr lang="en-US" sz="2800" dirty="0" smtClean="0"/>
              <a:t>SAFETY</a:t>
            </a:r>
          </a:p>
          <a:p>
            <a:pPr marL="457200" lvl="1" indent="0">
              <a:buNone/>
            </a:pPr>
            <a:r>
              <a:rPr lang="en-US" sz="2800" dirty="0" smtClean="0"/>
              <a:t>Think safety for younger kids and gym equipment size!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98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University </a:t>
            </a:r>
            <a:r>
              <a:rPr lang="en-US" dirty="0"/>
              <a:t>of Southern California tailback, Stefan </a:t>
            </a:r>
            <a:r>
              <a:rPr lang="en-US" dirty="0" smtClean="0"/>
              <a:t>Johnson had a horrific accident while weight-lifting. </a:t>
            </a:r>
            <a:r>
              <a:rPr lang="en-US" dirty="0"/>
              <a:t>Most of Johnson's throat was crushed when the weight fell</a:t>
            </a:r>
            <a:r>
              <a:rPr lang="en-US" dirty="0" smtClean="0"/>
              <a:t>.  Doctors described </a:t>
            </a:r>
            <a:r>
              <a:rPr lang="en-US" dirty="0"/>
              <a:t>Johnson's neck as being "mostly flat" as a result of his injury.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Stefan Johnson lost control of a weight bar he was bench-pressing, and the weight came down on his throat. Stefan Johnson suffered a crushed neck, including the larynx, and endured more than seven hours of surgery to reconstruct his neck structure.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447800"/>
            <a:ext cx="3733800" cy="288260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Stefan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84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FALSE</a:t>
            </a:r>
            <a:endParaRPr lang="en-US" sz="96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Being active means playing sports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44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don’t need to play sports to be physically 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Walk </a:t>
            </a:r>
            <a:r>
              <a:rPr lang="en-US" sz="2800" dirty="0"/>
              <a:t>instead of taking the car a short </a:t>
            </a:r>
            <a:r>
              <a:rPr lang="en-US" sz="2800" dirty="0" smtClean="0"/>
              <a:t>distance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alk </a:t>
            </a:r>
            <a:r>
              <a:rPr lang="en-US" sz="2800" dirty="0"/>
              <a:t>the dog instead of watching </a:t>
            </a:r>
            <a:r>
              <a:rPr lang="en-US" sz="2800" dirty="0" smtClean="0"/>
              <a:t>TV</a:t>
            </a:r>
          </a:p>
          <a:p>
            <a:r>
              <a:rPr lang="en-US" sz="2800" dirty="0"/>
              <a:t>U</a:t>
            </a:r>
            <a:r>
              <a:rPr lang="en-US" sz="2800" dirty="0" smtClean="0"/>
              <a:t>se </a:t>
            </a:r>
            <a:r>
              <a:rPr lang="en-US" sz="2800" dirty="0"/>
              <a:t>stairs instead of </a:t>
            </a:r>
            <a:r>
              <a:rPr lang="en-US" sz="2800" dirty="0" smtClean="0"/>
              <a:t>the elevator </a:t>
            </a:r>
            <a:r>
              <a:rPr lang="en-US" sz="2800" dirty="0"/>
              <a:t>or </a:t>
            </a:r>
            <a:r>
              <a:rPr lang="en-US" sz="2800" dirty="0" smtClean="0"/>
              <a:t>escalators</a:t>
            </a:r>
          </a:p>
          <a:p>
            <a:r>
              <a:rPr lang="en-US" sz="2800" dirty="0" smtClean="0"/>
              <a:t>Dance</a:t>
            </a:r>
          </a:p>
          <a:p>
            <a:r>
              <a:rPr lang="en-US" sz="2800" dirty="0" smtClean="0"/>
              <a:t>Ride your bike</a:t>
            </a:r>
          </a:p>
          <a:p>
            <a:r>
              <a:rPr lang="en-US" sz="2800" dirty="0" smtClean="0"/>
              <a:t>Exergaming</a:t>
            </a:r>
          </a:p>
          <a:p>
            <a:r>
              <a:rPr lang="en-US" sz="2800" dirty="0" smtClean="0"/>
              <a:t>Find something that interests YOU</a:t>
            </a:r>
            <a:r>
              <a:rPr lang="en-US" sz="2800" dirty="0"/>
              <a:t>!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9804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FALSE</a:t>
            </a:r>
            <a:endParaRPr lang="en-US" sz="9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WEIGHT LIFTING IS ONLY FOR GETTING BIGGER MUSCLES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701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LIFTING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elp you perform everyday activities 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ess </a:t>
            </a:r>
            <a:r>
              <a:rPr lang="en-US" sz="2400" dirty="0"/>
              <a:t>likely </a:t>
            </a:r>
            <a:r>
              <a:rPr lang="en-US" sz="2400" dirty="0" smtClean="0"/>
              <a:t>to be injured.</a:t>
            </a:r>
          </a:p>
          <a:p>
            <a:r>
              <a:rPr lang="en-US" sz="2400" dirty="0" smtClean="0"/>
              <a:t>Weight lifting=increased body mass</a:t>
            </a:r>
          </a:p>
          <a:p>
            <a:r>
              <a:rPr lang="en-US" sz="2400" dirty="0" smtClean="0"/>
              <a:t>Increased body mass= increased metabolism  </a:t>
            </a:r>
          </a:p>
          <a:p>
            <a:r>
              <a:rPr lang="en-US" sz="2400" dirty="0" smtClean="0"/>
              <a:t>OBESITY=BIG PROBLEM</a:t>
            </a:r>
          </a:p>
          <a:p>
            <a:r>
              <a:rPr lang="en-US" sz="2400" dirty="0" smtClean="0"/>
              <a:t>Improve your balance and posture!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evelop strong bones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605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PACKET b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31219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FALSE</a:t>
            </a:r>
            <a:endParaRPr lang="en-US" sz="9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Running is counter productive to strength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04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808038"/>
          </a:xfrm>
        </p:spPr>
        <p:txBody>
          <a:bodyPr/>
          <a:lstStyle/>
          <a:p>
            <a:r>
              <a:rPr lang="en-US" sz="3600" b="1" dirty="0" smtClean="0"/>
              <a:t>Why is fitness important to you?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You'll </a:t>
            </a:r>
            <a:r>
              <a:rPr lang="en-US" sz="2600" b="1" dirty="0"/>
              <a:t>have more energy, strength and stamina</a:t>
            </a:r>
            <a:r>
              <a:rPr lang="en-US" sz="2600" dirty="0"/>
              <a:t>. </a:t>
            </a:r>
            <a:endParaRPr lang="en-US" sz="2600" dirty="0" smtClean="0"/>
          </a:p>
          <a:p>
            <a:r>
              <a:rPr lang="en-US" sz="2600" b="1" dirty="0" smtClean="0"/>
              <a:t>You'll </a:t>
            </a:r>
            <a:r>
              <a:rPr lang="en-US" sz="2600" b="1" dirty="0"/>
              <a:t>get sick less </a:t>
            </a:r>
            <a:r>
              <a:rPr lang="en-US" sz="2600" b="1" dirty="0" smtClean="0"/>
              <a:t>often</a:t>
            </a:r>
            <a:endParaRPr lang="en-US" sz="2600" dirty="0"/>
          </a:p>
          <a:p>
            <a:r>
              <a:rPr lang="en-US" sz="2600" b="1" dirty="0" smtClean="0"/>
              <a:t>You'll </a:t>
            </a:r>
            <a:r>
              <a:rPr lang="en-US" sz="2600" b="1" dirty="0"/>
              <a:t>keep your mind </a:t>
            </a:r>
            <a:r>
              <a:rPr lang="en-US" sz="2600" b="1" dirty="0" smtClean="0"/>
              <a:t>sharp</a:t>
            </a:r>
          </a:p>
          <a:p>
            <a:r>
              <a:rPr lang="en-US" sz="2600" b="1" dirty="0" smtClean="0"/>
              <a:t>More likely to stay active later in life</a:t>
            </a:r>
          </a:p>
          <a:p>
            <a:r>
              <a:rPr lang="en-US" sz="2600" b="1" dirty="0"/>
              <a:t>You'll improve your mood</a:t>
            </a:r>
            <a:endParaRPr lang="en-US" sz="2600" dirty="0"/>
          </a:p>
          <a:p>
            <a:r>
              <a:rPr lang="en-US" sz="2600" b="1" dirty="0"/>
              <a:t>You'll keep your bones strong</a:t>
            </a:r>
          </a:p>
          <a:p>
            <a:r>
              <a:rPr lang="en-US" sz="2600" b="1" dirty="0"/>
              <a:t>Prevention of Heart Disease</a:t>
            </a:r>
            <a:endParaRPr lang="en-US" sz="26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6170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ACTIVITIES AND STRENGTH TRAINING WORK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038600" cy="4114800"/>
          </a:xfrm>
        </p:spPr>
        <p:txBody>
          <a:bodyPr>
            <a:no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erobic </a:t>
            </a:r>
            <a:r>
              <a:rPr lang="en-US" sz="2400" dirty="0"/>
              <a:t>workouts </a:t>
            </a:r>
            <a:r>
              <a:rPr lang="en-US" sz="2400" dirty="0" smtClean="0"/>
              <a:t>+ strength training = well balanced fitness</a:t>
            </a:r>
          </a:p>
          <a:p>
            <a:r>
              <a:rPr lang="en-US" sz="2400" dirty="0" smtClean="0"/>
              <a:t>Aerobic fitness = good cardiovascular health</a:t>
            </a:r>
          </a:p>
          <a:p>
            <a:r>
              <a:rPr lang="en-US" sz="2400" dirty="0" smtClean="0"/>
              <a:t>Strength training = </a:t>
            </a:r>
          </a:p>
          <a:p>
            <a:pPr marL="0" indent="0">
              <a:buNone/>
            </a:pPr>
            <a:r>
              <a:rPr lang="en-US" sz="2400" dirty="0" smtClean="0"/>
              <a:t>           Lean Body Mass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Bone Mineral Density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662111"/>
            <a:ext cx="4313849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us 5"/>
          <p:cNvSpPr/>
          <p:nvPr/>
        </p:nvSpPr>
        <p:spPr>
          <a:xfrm>
            <a:off x="6191250" y="3505200"/>
            <a:ext cx="1447800" cy="1371600"/>
          </a:xfrm>
          <a:prstGeom prst="mathPlus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1143000" y="4267200"/>
            <a:ext cx="304800" cy="381000"/>
          </a:xfrm>
          <a:prstGeom prst="up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1143000" y="4803685"/>
            <a:ext cx="304800" cy="381000"/>
          </a:xfrm>
          <a:prstGeom prst="up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33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FALSE</a:t>
            </a:r>
            <a:endParaRPr lang="en-US" sz="9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Running is better than biking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6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37338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Burn Calories = decrease risk of obesity</a:t>
            </a:r>
          </a:p>
          <a:p>
            <a:endParaRPr lang="en-US" sz="2400" dirty="0" smtClean="0"/>
          </a:p>
          <a:p>
            <a:r>
              <a:rPr lang="en-US" sz="2400" dirty="0" smtClean="0"/>
              <a:t>Find something YOU enjoy!</a:t>
            </a:r>
          </a:p>
          <a:p>
            <a:endParaRPr lang="en-US" sz="2400" dirty="0" smtClean="0"/>
          </a:p>
          <a:p>
            <a:r>
              <a:rPr lang="en-US" sz="2400" dirty="0" smtClean="0"/>
              <a:t>Ask children what they like to do in their spare time, work with what they like to do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438400"/>
            <a:ext cx="4470400" cy="2438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Biking and running are great forms of physical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19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TRUE</a:t>
            </a:r>
            <a:endParaRPr lang="en-US" sz="96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Temperature can be a safety issue when exercising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76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48200" y="3124200"/>
            <a:ext cx="3733800" cy="190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Layer </a:t>
            </a:r>
            <a:r>
              <a:rPr lang="en-US" sz="2400" dirty="0"/>
              <a:t>Clothing </a:t>
            </a:r>
            <a:endParaRPr lang="en-US" sz="2400" dirty="0" smtClean="0"/>
          </a:p>
          <a:p>
            <a:r>
              <a:rPr lang="en-US" sz="2400" dirty="0" smtClean="0"/>
              <a:t>Cover </a:t>
            </a:r>
            <a:r>
              <a:rPr lang="en-US" sz="2400" dirty="0"/>
              <a:t>your Head </a:t>
            </a:r>
            <a:endParaRPr lang="en-US" sz="2400" dirty="0" smtClean="0"/>
          </a:p>
          <a:p>
            <a:r>
              <a:rPr lang="en-US" sz="2400" dirty="0" smtClean="0"/>
              <a:t>Stay Dry</a:t>
            </a:r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3200400"/>
            <a:ext cx="3733800" cy="3505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Shivering</a:t>
            </a:r>
          </a:p>
          <a:p>
            <a:r>
              <a:rPr lang="en-US" sz="2400" dirty="0" smtClean="0"/>
              <a:t>Frostbite</a:t>
            </a:r>
          </a:p>
          <a:p>
            <a:r>
              <a:rPr lang="en-US" sz="2400" dirty="0" smtClean="0"/>
              <a:t>Hypothermia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WEATHER EXERCISE SAFETY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209800"/>
            <a:ext cx="3733800" cy="574675"/>
          </a:xfrm>
        </p:spPr>
        <p:txBody>
          <a:bodyPr>
            <a:noAutofit/>
          </a:bodyPr>
          <a:lstStyle/>
          <a:p>
            <a:r>
              <a:rPr lang="en-US" sz="2000" dirty="0" smtClean="0"/>
              <a:t>COLD CONDITIONS can be dangerous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981200"/>
            <a:ext cx="3733800" cy="5746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PREVENTION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186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400" dirty="0"/>
              <a:t>Drink the Right Amount of the Right Fluids</a:t>
            </a:r>
          </a:p>
          <a:p>
            <a:r>
              <a:rPr lang="en-US" sz="2400" dirty="0"/>
              <a:t>Replace Lost Electrolytes</a:t>
            </a:r>
          </a:p>
          <a:p>
            <a:r>
              <a:rPr lang="en-US" sz="2400" dirty="0"/>
              <a:t>Wear Appropriate Clothing</a:t>
            </a:r>
          </a:p>
          <a:p>
            <a:r>
              <a:rPr lang="en-US" sz="2400" dirty="0"/>
              <a:t>Use Sunscreen and Avoid Sunburn</a:t>
            </a:r>
          </a:p>
          <a:p>
            <a:r>
              <a:rPr lang="en-US" sz="2400" dirty="0"/>
              <a:t>Use Common Sense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Dehydration </a:t>
            </a:r>
            <a:endParaRPr lang="en-US" sz="2400" dirty="0"/>
          </a:p>
          <a:p>
            <a:r>
              <a:rPr lang="en-US" sz="2400" dirty="0" smtClean="0"/>
              <a:t>Sunburn </a:t>
            </a:r>
            <a:endParaRPr lang="en-US" sz="2400" dirty="0"/>
          </a:p>
          <a:p>
            <a:r>
              <a:rPr lang="en-US" sz="2400" dirty="0" smtClean="0"/>
              <a:t>Heat </a:t>
            </a:r>
            <a:r>
              <a:rPr lang="en-US" sz="2400" dirty="0"/>
              <a:t>cramps </a:t>
            </a:r>
          </a:p>
          <a:p>
            <a:r>
              <a:rPr lang="en-US" sz="2400" dirty="0" smtClean="0"/>
              <a:t>Heat </a:t>
            </a:r>
            <a:r>
              <a:rPr lang="en-US" sz="2400" dirty="0"/>
              <a:t>rash </a:t>
            </a:r>
          </a:p>
          <a:p>
            <a:r>
              <a:rPr lang="en-US" sz="2400" dirty="0" smtClean="0"/>
              <a:t>Heat </a:t>
            </a:r>
            <a:r>
              <a:rPr lang="en-US" sz="2400" dirty="0"/>
              <a:t>exhaustion </a:t>
            </a:r>
          </a:p>
          <a:p>
            <a:r>
              <a:rPr lang="en-US" sz="2400" dirty="0" smtClean="0"/>
              <a:t>Heat </a:t>
            </a:r>
            <a:r>
              <a:rPr lang="en-US" sz="2400" dirty="0"/>
              <a:t>stroke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weather exercise safety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HOT CONDITIONS can be dangerous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06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FALSE</a:t>
            </a:r>
            <a:endParaRPr lang="en-US" sz="96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LIFTING WEIGHTS WILL CAUSE OUR BODIES TO LOOK BULKY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38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3733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Testosterone </a:t>
            </a:r>
          </a:p>
          <a:p>
            <a:endParaRPr lang="en-US" sz="2400" dirty="0" smtClean="0"/>
          </a:p>
          <a:p>
            <a:r>
              <a:rPr lang="en-US" sz="2400" dirty="0" smtClean="0"/>
              <a:t>Women </a:t>
            </a:r>
            <a:r>
              <a:rPr lang="en-US" sz="2400" dirty="0"/>
              <a:t>have very low levels of this hormone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Men &gt; Testosterone </a:t>
            </a:r>
            <a:r>
              <a:rPr lang="en-US" sz="2400" dirty="0" smtClean="0"/>
              <a:t>than </a:t>
            </a:r>
            <a:r>
              <a:rPr lang="en-US" sz="2400" dirty="0" smtClean="0"/>
              <a:t>women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030" y="1600200"/>
            <a:ext cx="3504940" cy="4114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BULK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74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FALSE</a:t>
            </a:r>
            <a:endParaRPr lang="en-US" sz="96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dirty="0" smtClean="0"/>
              <a:t>Everyone has similar body shapes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11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41148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Genetically determined</a:t>
            </a:r>
          </a:p>
          <a:p>
            <a:r>
              <a:rPr lang="en-US" sz="2000" dirty="0" smtClean="0"/>
              <a:t>Three types: </a:t>
            </a:r>
            <a:r>
              <a:rPr lang="en-US" sz="2000" dirty="0" smtClean="0"/>
              <a:t>endomorph</a:t>
            </a:r>
            <a:r>
              <a:rPr lang="en-US" sz="2000" dirty="0"/>
              <a:t>, </a:t>
            </a:r>
            <a:r>
              <a:rPr lang="en-US" sz="2000" dirty="0" err="1" smtClean="0"/>
              <a:t>mesomorph</a:t>
            </a:r>
            <a:r>
              <a:rPr lang="en-US" sz="2000" dirty="0" smtClean="0"/>
              <a:t>  or </a:t>
            </a:r>
            <a:r>
              <a:rPr lang="en-US" sz="2000" dirty="0" smtClean="0"/>
              <a:t>endomorph</a:t>
            </a:r>
            <a:endParaRPr lang="en-US" sz="2000" dirty="0" smtClean="0"/>
          </a:p>
          <a:p>
            <a:r>
              <a:rPr lang="en-US" sz="2000" dirty="0"/>
              <a:t>C</a:t>
            </a:r>
            <a:r>
              <a:rPr lang="en-US" sz="2000" dirty="0" smtClean="0"/>
              <a:t>ombinations of the three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ind  exercises / sports </a:t>
            </a:r>
            <a:r>
              <a:rPr lang="en-US" sz="2000" dirty="0"/>
              <a:t>that are best </a:t>
            </a:r>
            <a:r>
              <a:rPr lang="en-US" sz="2000" dirty="0" smtClean="0"/>
              <a:t>suited for you. </a:t>
            </a:r>
          </a:p>
          <a:p>
            <a:r>
              <a:rPr lang="en-US" sz="2000" dirty="0" smtClean="0"/>
              <a:t>Start </a:t>
            </a:r>
            <a:r>
              <a:rPr lang="en-US" sz="2000" dirty="0"/>
              <a:t>by loving </a:t>
            </a:r>
            <a:r>
              <a:rPr lang="en-US" sz="2800" b="1" dirty="0" smtClean="0"/>
              <a:t>YOUR</a:t>
            </a:r>
            <a:r>
              <a:rPr lang="en-US" sz="2000" dirty="0" smtClean="0"/>
              <a:t> BODY and </a:t>
            </a:r>
            <a:r>
              <a:rPr lang="en-US" sz="2000" dirty="0"/>
              <a:t>making conscious choices that keep it healthy.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905000"/>
            <a:ext cx="4038600" cy="30901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04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TRUE</a:t>
            </a:r>
            <a:endParaRPr lang="en-US" sz="9600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Aerobic conditioning helps the heart become stronger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095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00600" y="838200"/>
            <a:ext cx="3733800" cy="4876800"/>
          </a:xfrm>
        </p:spPr>
        <p:txBody>
          <a:bodyPr/>
          <a:lstStyle/>
          <a:p>
            <a:r>
              <a:rPr lang="en-US" sz="1800" dirty="0" smtClean="0"/>
              <a:t>A </a:t>
            </a:r>
            <a:r>
              <a:rPr lang="en-US" sz="1800" dirty="0"/>
              <a:t>pear shaped </a:t>
            </a:r>
            <a:endParaRPr lang="en-US" sz="1800" dirty="0" smtClean="0"/>
          </a:p>
          <a:p>
            <a:r>
              <a:rPr lang="en-US" sz="1800" dirty="0" smtClean="0"/>
              <a:t>Wide </a:t>
            </a:r>
            <a:r>
              <a:rPr lang="en-US" sz="1800" dirty="0"/>
              <a:t>hips and shoulders</a:t>
            </a:r>
          </a:p>
          <a:p>
            <a:r>
              <a:rPr lang="en-US" sz="1800" dirty="0" smtClean="0"/>
              <a:t>Wider </a:t>
            </a:r>
            <a:r>
              <a:rPr lang="en-US" sz="1800" dirty="0"/>
              <a:t>front to back rather than side to side.</a:t>
            </a:r>
          </a:p>
          <a:p>
            <a:r>
              <a:rPr lang="en-US" sz="1800" dirty="0" smtClean="0"/>
              <a:t>A </a:t>
            </a:r>
            <a:r>
              <a:rPr lang="en-US" sz="1800" dirty="0"/>
              <a:t>lot of fat on the body, upper arms and thighs</a:t>
            </a:r>
          </a:p>
          <a:p>
            <a:r>
              <a:rPr lang="en-US" sz="1800" dirty="0"/>
              <a:t>G</a:t>
            </a:r>
            <a:r>
              <a:rPr lang="en-US" sz="1800" dirty="0" smtClean="0"/>
              <a:t>ain </a:t>
            </a:r>
            <a:r>
              <a:rPr lang="en-US" sz="1800" dirty="0"/>
              <a:t>weight easily and </a:t>
            </a:r>
            <a:r>
              <a:rPr lang="en-US" sz="1800" dirty="0" smtClean="0"/>
              <a:t>lose </a:t>
            </a:r>
            <a:r>
              <a:rPr lang="en-US" sz="1800" dirty="0"/>
              <a:t>condition quickly if training stops.</a:t>
            </a:r>
          </a:p>
          <a:p>
            <a:r>
              <a:rPr lang="en-US" sz="1800" dirty="0" smtClean="0"/>
              <a:t>Sports </a:t>
            </a:r>
            <a:r>
              <a:rPr lang="en-US" sz="1800" dirty="0"/>
              <a:t>of pure strength, like power lifting, are perfect for </a:t>
            </a:r>
            <a:r>
              <a:rPr lang="en-US" sz="1800" dirty="0" smtClean="0"/>
              <a:t>an endomorph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Endomorph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447800"/>
            <a:ext cx="2957395" cy="4113330"/>
          </a:xfrm>
        </p:spPr>
      </p:pic>
    </p:spTree>
    <p:extLst>
      <p:ext uri="{BB962C8B-B14F-4D97-AF65-F5344CB8AC3E}">
        <p14:creationId xmlns:p14="http://schemas.microsoft.com/office/powerpoint/2010/main" xmlns="" val="36978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495800" y="1219200"/>
            <a:ext cx="4038600" cy="4495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Wide </a:t>
            </a:r>
            <a:r>
              <a:rPr lang="en-US" sz="2400" dirty="0"/>
              <a:t>broad shoulders</a:t>
            </a:r>
          </a:p>
          <a:p>
            <a:r>
              <a:rPr lang="en-US" sz="2400" dirty="0" smtClean="0"/>
              <a:t>Muscled </a:t>
            </a:r>
            <a:r>
              <a:rPr lang="en-US" sz="2400" dirty="0"/>
              <a:t>arms and legs</a:t>
            </a:r>
          </a:p>
          <a:p>
            <a:r>
              <a:rPr lang="en-US" sz="2400" dirty="0" smtClean="0"/>
              <a:t>Narrow </a:t>
            </a:r>
            <a:r>
              <a:rPr lang="en-US" sz="2400" dirty="0"/>
              <a:t>from front to back rather than side to side.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minimum amount of fat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ind </a:t>
            </a:r>
            <a:r>
              <a:rPr lang="en-US" sz="2400" dirty="0"/>
              <a:t>it easy to </a:t>
            </a:r>
            <a:r>
              <a:rPr lang="en-US" sz="2400" dirty="0" smtClean="0"/>
              <a:t>lose </a:t>
            </a:r>
            <a:r>
              <a:rPr lang="en-US" sz="2400" dirty="0"/>
              <a:t>and gain weight.</a:t>
            </a:r>
          </a:p>
          <a:p>
            <a:r>
              <a:rPr lang="en-US" sz="2400" dirty="0"/>
              <a:t> A mesomorphic individual excels in </a:t>
            </a:r>
            <a:r>
              <a:rPr lang="en-US" sz="2400" b="1" dirty="0"/>
              <a:t>strength, agility, and </a:t>
            </a:r>
            <a:r>
              <a:rPr lang="en-US" sz="2400" b="1" dirty="0" smtClean="0"/>
              <a:t>speed</a:t>
            </a:r>
            <a:r>
              <a:rPr lang="en-US" sz="2400" dirty="0" smtClean="0"/>
              <a:t> activities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Mesomorph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447800"/>
            <a:ext cx="2303977" cy="4221481"/>
          </a:xfrm>
        </p:spPr>
      </p:pic>
    </p:spTree>
    <p:extLst>
      <p:ext uri="{BB962C8B-B14F-4D97-AF65-F5344CB8AC3E}">
        <p14:creationId xmlns:p14="http://schemas.microsoft.com/office/powerpoint/2010/main" xmlns="" val="39473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00600" y="1219200"/>
            <a:ext cx="3733800" cy="50292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Narrow </a:t>
            </a:r>
            <a:r>
              <a:rPr lang="en-US" sz="2000" dirty="0"/>
              <a:t>shoulders and </a:t>
            </a:r>
            <a:r>
              <a:rPr lang="en-US" sz="2000" dirty="0" smtClean="0"/>
              <a:t>hips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narrow chest and </a:t>
            </a:r>
            <a:r>
              <a:rPr lang="en-US" sz="2000" dirty="0" smtClean="0"/>
              <a:t>abdomen</a:t>
            </a:r>
          </a:p>
          <a:p>
            <a:r>
              <a:rPr lang="en-US" sz="2000" dirty="0" smtClean="0"/>
              <a:t>Thin </a:t>
            </a:r>
            <a:r>
              <a:rPr lang="en-US" sz="2000" dirty="0"/>
              <a:t>arms and legs</a:t>
            </a:r>
          </a:p>
          <a:p>
            <a:r>
              <a:rPr lang="en-US" sz="2000" dirty="0" smtClean="0"/>
              <a:t>Little </a:t>
            </a:r>
            <a:r>
              <a:rPr lang="en-US" sz="2000" dirty="0"/>
              <a:t>muscle and fat</a:t>
            </a:r>
          </a:p>
          <a:p>
            <a:r>
              <a:rPr lang="en-US" sz="2000" dirty="0" smtClean="0"/>
              <a:t>Light </a:t>
            </a:r>
            <a:r>
              <a:rPr lang="en-US" sz="2000" dirty="0"/>
              <a:t>frame makes them suited for </a:t>
            </a:r>
            <a:r>
              <a:rPr lang="en-US" sz="2000" b="1" dirty="0"/>
              <a:t>aerobic activity </a:t>
            </a:r>
            <a:r>
              <a:rPr lang="en-US" sz="2000" dirty="0"/>
              <a:t>like </a:t>
            </a:r>
            <a:r>
              <a:rPr lang="en-US" sz="2000" dirty="0" smtClean="0"/>
              <a:t>cross-country running.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ectomorph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295400"/>
            <a:ext cx="3545267" cy="4552604"/>
          </a:xfrm>
        </p:spPr>
      </p:pic>
    </p:spTree>
    <p:extLst>
      <p:ext uri="{BB962C8B-B14F-4D97-AF65-F5344CB8AC3E}">
        <p14:creationId xmlns:p14="http://schemas.microsoft.com/office/powerpoint/2010/main" xmlns="" val="24210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FALSE</a:t>
            </a:r>
            <a:endParaRPr lang="en-US" sz="96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dirty="0" smtClean="0"/>
              <a:t>Weight-bearing activities are not good for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358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Weight bearing activities are most important during the pre-puberty years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Weight bearing activities may include:</a:t>
            </a:r>
          </a:p>
          <a:p>
            <a:pPr lvl="1"/>
            <a:r>
              <a:rPr lang="en-US" sz="2000" dirty="0" smtClean="0"/>
              <a:t>Walking</a:t>
            </a:r>
          </a:p>
          <a:p>
            <a:pPr lvl="1"/>
            <a:r>
              <a:rPr lang="en-US" sz="2000" dirty="0" smtClean="0"/>
              <a:t>Running</a:t>
            </a:r>
          </a:p>
          <a:p>
            <a:pPr lvl="1"/>
            <a:r>
              <a:rPr lang="en-US" sz="2000" dirty="0" smtClean="0"/>
              <a:t>Stair-climbing </a:t>
            </a:r>
          </a:p>
          <a:p>
            <a:pPr lvl="1"/>
            <a:r>
              <a:rPr lang="en-US" sz="2000" dirty="0" smtClean="0"/>
              <a:t>Resistance exercise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osteoporosis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2057400"/>
            <a:ext cx="4343400" cy="3474720"/>
          </a:xfrm>
        </p:spPr>
      </p:pic>
    </p:spTree>
    <p:extLst>
      <p:ext uri="{BB962C8B-B14F-4D97-AF65-F5344CB8AC3E}">
        <p14:creationId xmlns:p14="http://schemas.microsoft.com/office/powerpoint/2010/main" xmlns="" val="15676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TRUE</a:t>
            </a:r>
            <a:endParaRPr lang="en-US" sz="96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Warming up Prior and cooling down After exercise is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976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Light cardiovascular activity</a:t>
            </a:r>
          </a:p>
          <a:p>
            <a:pPr lvl="1"/>
            <a:r>
              <a:rPr lang="en-US" sz="2000" dirty="0" smtClean="0"/>
              <a:t>Warm the core temperature</a:t>
            </a:r>
          </a:p>
          <a:p>
            <a:pPr lvl="1"/>
            <a:r>
              <a:rPr lang="en-US" sz="2000" dirty="0" smtClean="0"/>
              <a:t>Contraction </a:t>
            </a:r>
            <a:r>
              <a:rPr lang="en-US" sz="2000" dirty="0" smtClean="0"/>
              <a:t>and relaxation of muscle</a:t>
            </a:r>
          </a:p>
          <a:p>
            <a:r>
              <a:rPr lang="en-US" sz="2000" dirty="0" smtClean="0"/>
              <a:t>Dynamic stretching</a:t>
            </a:r>
          </a:p>
          <a:p>
            <a:pPr lvl="1"/>
            <a:r>
              <a:rPr lang="en-US" sz="2000" dirty="0" smtClean="0"/>
              <a:t>Stretch muscle when it is warm</a:t>
            </a:r>
          </a:p>
          <a:p>
            <a:pPr lvl="1"/>
            <a:r>
              <a:rPr lang="en-US" sz="2000" dirty="0" smtClean="0"/>
              <a:t>Stretching cold muscle increases chance of injury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133600"/>
            <a:ext cx="4300857" cy="2746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35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4114800" cy="495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Light aerobic activity</a:t>
            </a:r>
          </a:p>
          <a:p>
            <a:pPr lvl="1"/>
            <a:r>
              <a:rPr lang="en-US" sz="2000" dirty="0" smtClean="0"/>
              <a:t>Reduce blood pooling</a:t>
            </a:r>
          </a:p>
          <a:p>
            <a:pPr lvl="1"/>
            <a:r>
              <a:rPr lang="en-US" sz="2000" dirty="0" smtClean="0"/>
              <a:t>Reduce adrenaline</a:t>
            </a:r>
          </a:p>
          <a:p>
            <a:pPr lvl="1"/>
            <a:r>
              <a:rPr lang="en-US" sz="2000" dirty="0" smtClean="0"/>
              <a:t>Bring down heart rate</a:t>
            </a:r>
          </a:p>
          <a:p>
            <a:pPr lvl="1"/>
            <a:r>
              <a:rPr lang="en-US" sz="2000" dirty="0" smtClean="0"/>
              <a:t>Reduce the chance of light headiness</a:t>
            </a:r>
          </a:p>
          <a:p>
            <a:pPr lvl="1"/>
            <a:r>
              <a:rPr lang="en-US" sz="2000" dirty="0" smtClean="0"/>
              <a:t>Calm </a:t>
            </a:r>
            <a:r>
              <a:rPr lang="en-US" sz="2000" dirty="0" smtClean="0"/>
              <a:t>down</a:t>
            </a:r>
          </a:p>
          <a:p>
            <a:r>
              <a:rPr lang="en-US" sz="2000" dirty="0" smtClean="0"/>
              <a:t>Static stretching</a:t>
            </a:r>
          </a:p>
          <a:p>
            <a:pPr lvl="1"/>
            <a:r>
              <a:rPr lang="en-US" sz="2000" dirty="0" smtClean="0"/>
              <a:t>Muscles are warm to stretch and flexibility may improve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600200"/>
            <a:ext cx="4279262" cy="283857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Contact Information:</a:t>
            </a:r>
          </a:p>
          <a:p>
            <a:r>
              <a:rPr lang="en-US" dirty="0" smtClean="0"/>
              <a:t>E-Mail: Mwenzel@adelphi.edu</a:t>
            </a:r>
          </a:p>
          <a:p>
            <a:r>
              <a:rPr lang="en-US" dirty="0" smtClean="0"/>
              <a:t>E-Mail: Rperalta@adelphi.edu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08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Aerobic conditioning helps the heart become 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419600" cy="41148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The heart is a MUSCLE of the human body</a:t>
            </a:r>
          </a:p>
          <a:p>
            <a:r>
              <a:rPr lang="en-US" sz="2900" dirty="0" smtClean="0"/>
              <a:t>strengthen the </a:t>
            </a:r>
            <a:r>
              <a:rPr lang="en-US" sz="2900" dirty="0"/>
              <a:t>muscles involved in </a:t>
            </a:r>
            <a:r>
              <a:rPr lang="en-US" sz="2900" dirty="0" smtClean="0"/>
              <a:t>breathing</a:t>
            </a:r>
          </a:p>
          <a:p>
            <a:r>
              <a:rPr lang="en-US" sz="2900" dirty="0" smtClean="0"/>
              <a:t>help to pump more blood</a:t>
            </a:r>
          </a:p>
          <a:p>
            <a:r>
              <a:rPr lang="en-US" sz="2900" dirty="0" smtClean="0"/>
              <a:t>improve </a:t>
            </a:r>
            <a:r>
              <a:rPr lang="en-US" sz="2900" dirty="0"/>
              <a:t>circulation </a:t>
            </a:r>
            <a:endParaRPr lang="en-US" sz="29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FALSE</a:t>
            </a:r>
            <a:endParaRPr lang="en-US" sz="9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If you stop exercising, your muscles will turn  into  fat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43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STOP EXERCISING YOUR MUSCLES WILL NOT TURN INTO 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Hypertrophy vs. atrophy</a:t>
            </a:r>
          </a:p>
          <a:p>
            <a:endParaRPr lang="en-US" sz="2800" dirty="0" smtClean="0"/>
          </a:p>
          <a:p>
            <a:r>
              <a:rPr lang="en-US" sz="2800" dirty="0" smtClean="0"/>
              <a:t>Possible weight gain if the exercise diet does not change.  </a:t>
            </a:r>
          </a:p>
          <a:p>
            <a:endParaRPr lang="en-US" sz="2800" dirty="0" smtClean="0"/>
          </a:p>
          <a:p>
            <a:r>
              <a:rPr lang="en-US" sz="2800" dirty="0" smtClean="0"/>
              <a:t>FAT IS FAT and MUSCLE IS MUSCLE.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238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FALSE</a:t>
            </a:r>
            <a:endParaRPr lang="en-US" sz="9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SWEATING IS 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836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SWEATING IS GOOD!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your body stays cool</a:t>
            </a:r>
            <a:r>
              <a:rPr lang="en-US" sz="3200" dirty="0"/>
              <a:t>!</a:t>
            </a:r>
            <a:endParaRPr lang="en-US" sz="3200" dirty="0" smtClean="0"/>
          </a:p>
          <a:p>
            <a:r>
              <a:rPr lang="en-US" sz="3200" dirty="0"/>
              <a:t>H</a:t>
            </a:r>
            <a:r>
              <a:rPr lang="en-US" sz="3200" dirty="0" smtClean="0"/>
              <a:t>eat </a:t>
            </a:r>
            <a:r>
              <a:rPr lang="en-US" sz="3200" dirty="0"/>
              <a:t>is released by the body and body temperature rises. </a:t>
            </a:r>
          </a:p>
          <a:p>
            <a:r>
              <a:rPr lang="en-US" sz="3200" dirty="0" smtClean="0"/>
              <a:t>More sweat glands are activated during puberty</a:t>
            </a:r>
          </a:p>
          <a:p>
            <a:r>
              <a:rPr lang="en-US" sz="3200" dirty="0" smtClean="0"/>
              <a:t>Exercise </a:t>
            </a:r>
            <a:r>
              <a:rPr lang="en-US" sz="3200" dirty="0"/>
              <a:t>intensity plays a </a:t>
            </a:r>
            <a:r>
              <a:rPr lang="en-US" sz="3200" dirty="0" smtClean="0"/>
              <a:t>role</a:t>
            </a:r>
          </a:p>
          <a:p>
            <a:r>
              <a:rPr lang="en-US" sz="3200" dirty="0" smtClean="0"/>
              <a:t>Replenish the water lost during exercise 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16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Doing crunches and abdominal workouts will help reduce belly fat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FALSE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5268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2158</TotalTime>
  <Words>970</Words>
  <Application>Microsoft Office PowerPoint</Application>
  <PresentationFormat>On-screen Show (4:3)</PresentationFormat>
  <Paragraphs>196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Horizon</vt:lpstr>
      <vt:lpstr>Fitness 101</vt:lpstr>
      <vt:lpstr>Why is fitness important to you?</vt:lpstr>
      <vt:lpstr>Aerobic conditioning helps the heart become stronger</vt:lpstr>
      <vt:lpstr>Aerobic conditioning helps the heart become stronger</vt:lpstr>
      <vt:lpstr>If you stop exercising, your muscles will turn  into  fat</vt:lpstr>
      <vt:lpstr>IF YOU STOP EXERCISING YOUR MUSCLES WILL NOT TURN INTO FAT</vt:lpstr>
      <vt:lpstr>SWEATING IS BAD</vt:lpstr>
      <vt:lpstr>SWEATING IS GOOD!</vt:lpstr>
      <vt:lpstr>Doing crunches and abdominal workouts will help reduce belly fat</vt:lpstr>
      <vt:lpstr>There is no such thing as spot reduction!</vt:lpstr>
      <vt:lpstr>You should always use a spotter with free weight strength training exercises</vt:lpstr>
      <vt:lpstr>Spotting during weight training</vt:lpstr>
      <vt:lpstr>Stefan Johnson</vt:lpstr>
      <vt:lpstr>Being active means playing sports</vt:lpstr>
      <vt:lpstr>You don’t need to play sports to be physically active</vt:lpstr>
      <vt:lpstr>WEIGHT LIFTING IS ONLY FOR GETTING BIGGER MUSCLES</vt:lpstr>
      <vt:lpstr>WEIGHT LIFTING benefits</vt:lpstr>
      <vt:lpstr>PACKET b</vt:lpstr>
      <vt:lpstr>Running is counter productive to strength training</vt:lpstr>
      <vt:lpstr>CARDIOVASCULAR ACTIVITIES AND STRENGTH TRAINING WORK TOGETHER</vt:lpstr>
      <vt:lpstr>Running is better than biking</vt:lpstr>
      <vt:lpstr>Biking and running are great forms of physical activity</vt:lpstr>
      <vt:lpstr>Temperature can be a safety issue when exercising </vt:lpstr>
      <vt:lpstr>EXTREME WEATHER EXERCISE SAFETY</vt:lpstr>
      <vt:lpstr>Extreme weather exercise safety</vt:lpstr>
      <vt:lpstr>LIFTING WEIGHTS WILL CAUSE OUR BODIES TO LOOK BULKY</vt:lpstr>
      <vt:lpstr>MUSCLE BULK</vt:lpstr>
      <vt:lpstr>Everyone has similar body shapes</vt:lpstr>
      <vt:lpstr>somatotypes</vt:lpstr>
      <vt:lpstr>Endomorph</vt:lpstr>
      <vt:lpstr>Mesomorph</vt:lpstr>
      <vt:lpstr>ectomorph</vt:lpstr>
      <vt:lpstr>Weight-bearing activities are not good for CHILDREN</vt:lpstr>
      <vt:lpstr>Prevention of osteoporosis</vt:lpstr>
      <vt:lpstr>Warming up Prior and cooling down After exercise is important</vt:lpstr>
      <vt:lpstr>Warm-up</vt:lpstr>
      <vt:lpstr>Cool down</vt:lpstr>
      <vt:lpstr>QUESTIONS?</vt:lpstr>
    </vt:vector>
  </TitlesOfParts>
  <Company>Adelphi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101</dc:title>
  <dc:creator>Administrator</dc:creator>
  <cp:lastModifiedBy>Michael Ludwig</cp:lastModifiedBy>
  <cp:revision>63</cp:revision>
  <cp:lastPrinted>2011-10-21T13:21:25Z</cp:lastPrinted>
  <dcterms:created xsi:type="dcterms:W3CDTF">2011-10-03T20:23:22Z</dcterms:created>
  <dcterms:modified xsi:type="dcterms:W3CDTF">2011-10-24T01:23:24Z</dcterms:modified>
</cp:coreProperties>
</file>